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1" r:id="rId5"/>
    <p:sldId id="275" r:id="rId6"/>
    <p:sldId id="259" r:id="rId7"/>
    <p:sldId id="273" r:id="rId8"/>
    <p:sldId id="264" r:id="rId9"/>
    <p:sldId id="263" r:id="rId10"/>
    <p:sldId id="274" r:id="rId11"/>
    <p:sldId id="257" r:id="rId12"/>
    <p:sldId id="258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oeberg\Downloads\Philippines%20Cancer%20Incidence%20in%20Five%20Contine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oeberg\Downloads\Philippines%20Cancer%20Incidence%20in%20Five%20Continen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/>
              <a:t>All new cases of malignant mesothelioma reported by IARC/WHO for the Philippines between 1998 and 2012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All new cases of malignant mesothelioma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Sheet1!$A$7:$A$9</c:f>
              <c:strCache>
                <c:ptCount val="3"/>
                <c:pt idx="0">
                  <c:v>2008-2012</c:v>
                </c:pt>
                <c:pt idx="1">
                  <c:v>2003-2007</c:v>
                </c:pt>
                <c:pt idx="2">
                  <c:v>1998-2002</c:v>
                </c:pt>
              </c:strCache>
            </c:strRef>
          </c:cat>
          <c:val>
            <c:numRef>
              <c:f>Sheet1!$B$7:$B$9</c:f>
              <c:numCache>
                <c:formatCode>General</c:formatCode>
                <c:ptCount val="3"/>
                <c:pt idx="0">
                  <c:v>19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F4-4C98-973F-A558A48A5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768464"/>
        <c:axId val="454769776"/>
      </c:barChart>
      <c:catAx>
        <c:axId val="45476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4769776"/>
        <c:crosses val="autoZero"/>
        <c:auto val="1"/>
        <c:lblAlgn val="ctr"/>
        <c:lblOffset val="100"/>
        <c:noMultiLvlLbl val="0"/>
      </c:catAx>
      <c:valAx>
        <c:axId val="45476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476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All malignant mesothelioma deaths in the Philippines as reported by WHO between 2006 and 2011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Sheet2!$P$1</c:f>
              <c:strCache>
                <c:ptCount val="1"/>
                <c:pt idx="0">
                  <c:v>All deaths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Sheet2!$O$2:$O$7</c:f>
              <c:numCache>
                <c:formatCode>General</c:formatCode>
                <c:ptCount val="6"/>
                <c:pt idx="0">
                  <c:v>2011</c:v>
                </c:pt>
                <c:pt idx="1">
                  <c:v>2010</c:v>
                </c:pt>
                <c:pt idx="2">
                  <c:v>2009</c:v>
                </c:pt>
                <c:pt idx="3">
                  <c:v>2008</c:v>
                </c:pt>
                <c:pt idx="4">
                  <c:v>2007</c:v>
                </c:pt>
                <c:pt idx="5">
                  <c:v>2006</c:v>
                </c:pt>
              </c:numCache>
            </c:numRef>
          </c:cat>
          <c:val>
            <c:numRef>
              <c:f>Sheet2!$P$2:$P$7</c:f>
              <c:numCache>
                <c:formatCode>General</c:formatCode>
                <c:ptCount val="6"/>
                <c:pt idx="0">
                  <c:v>10</c:v>
                </c:pt>
                <c:pt idx="1">
                  <c:v>5</c:v>
                </c:pt>
                <c:pt idx="2">
                  <c:v>9</c:v>
                </c:pt>
                <c:pt idx="3">
                  <c:v>4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26-464F-90B9-2947705293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1262176"/>
        <c:axId val="521255944"/>
      </c:barChart>
      <c:catAx>
        <c:axId val="52126217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1255944"/>
        <c:crosses val="autoZero"/>
        <c:auto val="1"/>
        <c:lblAlgn val="ctr"/>
        <c:lblOffset val="100"/>
        <c:noMultiLvlLbl val="0"/>
      </c:catAx>
      <c:valAx>
        <c:axId val="52125594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126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0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390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2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792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52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71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61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057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82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876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63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A514-3A41-468A-AE2F-26C1132B37F1}" type="datetimeFigureOut">
              <a:rPr lang="en-AU" smtClean="0"/>
              <a:t>23/06/2019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D23DE-4D46-4341-B1DE-3BDB596209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308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Introduction: a public health perspective on asbestos-related diseases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891" y="4174794"/>
            <a:ext cx="10224654" cy="1655762"/>
          </a:xfrm>
        </p:spPr>
        <p:txBody>
          <a:bodyPr>
            <a:norm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Dr Matthew Soeberg, Epidemiologist, Asbestos Diseases Research Institute</a:t>
            </a: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10 July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5874" y="6187438"/>
            <a:ext cx="1843440" cy="4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4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Latency period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57116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The public health perspective of asbestos-related diseases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92852" y="3158418"/>
            <a:ext cx="4871623" cy="138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3433" y="2835253"/>
            <a:ext cx="1276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Asbestos exposure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26923" y="2433610"/>
            <a:ext cx="1276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Diagnosis of asbestos-related disease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72582" y="2960699"/>
            <a:ext cx="127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Death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784235" y="3145365"/>
            <a:ext cx="120717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11576" y="1583212"/>
            <a:ext cx="4852899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Latency period between exposure and disease </a:t>
            </a:r>
          </a:p>
          <a:p>
            <a:endParaRPr lang="en-A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Up to 40-50 years for malignant mesothelioma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Around 20 years for asbestosis</a:t>
            </a: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17629" y="1511814"/>
            <a:ext cx="2798619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Survival time </a:t>
            </a:r>
          </a:p>
          <a:p>
            <a:endParaRPr lang="en-A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9-12 month survival time between malignant mesothelioma and death</a:t>
            </a:r>
          </a:p>
        </p:txBody>
      </p:sp>
    </p:spTree>
    <p:extLst>
      <p:ext uri="{BB962C8B-B14F-4D97-AF65-F5344CB8AC3E}">
        <p14:creationId xmlns:p14="http://schemas.microsoft.com/office/powerpoint/2010/main" val="2655943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of gap between peaks in asbestos consumption and asbestos-related disease in the population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16852" y="3343146"/>
            <a:ext cx="4871623" cy="138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0940" y="3673968"/>
            <a:ext cx="28795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Peak in a country’s asbestos consumption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77594" y="3673967"/>
            <a:ext cx="28795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Peak in the asbestos-related disease epidemic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3869" y="3056925"/>
            <a:ext cx="127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92596" y="3065789"/>
            <a:ext cx="127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2059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2982" y="1932141"/>
            <a:ext cx="7001163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If an asbestos consuming country banned asbestos today, the asbestos-related disease epidemic would only peak in another 40 years from now.</a:t>
            </a:r>
          </a:p>
        </p:txBody>
      </p:sp>
    </p:spTree>
    <p:extLst>
      <p:ext uri="{BB962C8B-B14F-4D97-AF65-F5344CB8AC3E}">
        <p14:creationId xmlns:p14="http://schemas.microsoft.com/office/powerpoint/2010/main" val="167254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Descriptive epidemiology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218175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Common population-based descriptive epidemiology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Cancer incidence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Number of new cases per year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Crude incidence rates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Age-standardised incidence rates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Trends over time and projections in incidence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Cancer mortality 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Number of deaths per year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Crude mortality rates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Age-standardised mortality rates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Trends over time in mortality</a:t>
            </a:r>
          </a:p>
          <a:p>
            <a:pPr lvl="1"/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Cancer survival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1-year relative survival (observed survival compared to expected survival)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5-year relative survival (observed survival compared to expected survival)</a:t>
            </a:r>
          </a:p>
          <a:p>
            <a:pPr marL="457200" lvl="1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49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What do we know about the descriptive epidemiology of malignant mesothelioma?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Cancer incidence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Number of new cases per year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Crude incidence rates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Age-standardised incidence rates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Trends over time and projections in incidence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Cancer mortality 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Number of deaths per year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Crude mortality rates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Age-standardised mortality rates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Trends over time in mortality</a:t>
            </a:r>
          </a:p>
          <a:p>
            <a:pPr lvl="1"/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Cancer survival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1-year relative survival (observed survival compared to expected survival)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5-year relative survival (observed survival compared to expected survival)</a:t>
            </a:r>
          </a:p>
          <a:p>
            <a:pPr marL="457200" lvl="1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12097" y="1690688"/>
            <a:ext cx="4938157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Asbestos consumption varies across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Age-standardised incidence rates in high asbestos consuming countries can range between 1-4 per 100,000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Data quality differs across countries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12097" y="3524107"/>
            <a:ext cx="493815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Mesothelioma has a poor prognosis (poor survival)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Mortality rates are similar to incidence rates</a:t>
            </a:r>
          </a:p>
        </p:txBody>
      </p:sp>
    </p:spTree>
    <p:extLst>
      <p:ext uri="{BB962C8B-B14F-4D97-AF65-F5344CB8AC3E}">
        <p14:creationId xmlns:p14="http://schemas.microsoft.com/office/powerpoint/2010/main" val="3783861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Group exercise – incidence data for the Philippines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Given what you know about the health of your community and about the epidemiology of asbestos-related diseases, 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how many people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did WHO report were 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newly diagnosed with malignant mesothelioma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in the Philippines between 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2008 and 2012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Less than 50 new cases in total between 2008 and 2012</a:t>
            </a:r>
          </a:p>
          <a:p>
            <a:pPr marL="514350" indent="-514350">
              <a:buFont typeface="+mj-lt"/>
              <a:buAutoNum type="alphaLcParenR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Between 50 and 99 new cases in total between 2008 and 2012</a:t>
            </a:r>
          </a:p>
          <a:p>
            <a:pPr marL="514350" indent="-514350">
              <a:buFont typeface="+mj-lt"/>
              <a:buAutoNum type="alphaLcParenR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Between 100 and 199 new cases in total between 2008 and 2012</a:t>
            </a:r>
          </a:p>
          <a:p>
            <a:pPr marL="514350" indent="-514350">
              <a:buFont typeface="+mj-lt"/>
              <a:buAutoNum type="alphaLcParenR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More than 200 new cases in total between 2008 and 2012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2732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Answer– incidence data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42016B-0B75-470A-A1FD-04080ED314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739489"/>
              </p:ext>
            </p:extLst>
          </p:nvPr>
        </p:nvGraphicFramePr>
        <p:xfrm>
          <a:off x="974436" y="1614055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14424" y="2601527"/>
            <a:ext cx="354346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IARC/WHO reports a total of 19 new cases of malignant mesothelioma in the Philippines during the 5-year period 2008 to 2012.</a:t>
            </a: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IARC/WHO also report a total of 33 new cases of malignant mesothelioma in the Philippines in the total period between 1998 and 2012. </a:t>
            </a:r>
          </a:p>
        </p:txBody>
      </p:sp>
    </p:spTree>
    <p:extLst>
      <p:ext uri="{BB962C8B-B14F-4D97-AF65-F5344CB8AC3E}">
        <p14:creationId xmlns:p14="http://schemas.microsoft.com/office/powerpoint/2010/main" val="304141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Group exercise – mortality data for the Philippines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Given what you know about the health of your community and about the epidemiology of asbestos-related diseases, how many people did WHO report as 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having died each year from malignant mesothelioma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in the Philippines between 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2006 and 2011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Less than 10 people die each year in the Philippines from malignant mesothelioma </a:t>
            </a:r>
          </a:p>
          <a:p>
            <a:pPr marL="514350" indent="-514350">
              <a:buFont typeface="+mj-lt"/>
              <a:buAutoNum type="alphaLcParenR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Between 10 and 24 people die each year in the Philippines from malignant mesothelioma</a:t>
            </a:r>
          </a:p>
          <a:p>
            <a:pPr marL="514350" indent="-514350">
              <a:buFont typeface="+mj-lt"/>
              <a:buAutoNum type="alphaLcParenR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Between 25 and 49 people die each year in the Philippines from malignant mesothelioma</a:t>
            </a:r>
          </a:p>
          <a:p>
            <a:pPr marL="514350" indent="-514350">
              <a:buFont typeface="+mj-lt"/>
              <a:buAutoNum type="alphaLcParenR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At least 50 people die each year in the Philippines from malignant mesothelioma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2916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Answer– mortality data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14424" y="2601527"/>
            <a:ext cx="354346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WHO reports a total of 44 malignant mesothelioma deaths in the Philippines during the 6-year period 2006 to 2011.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796EA3D-748D-4FDC-A05C-A205D66D3C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726539"/>
              </p:ext>
            </p:extLst>
          </p:nvPr>
        </p:nvGraphicFramePr>
        <p:xfrm>
          <a:off x="838200" y="1755343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8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Four key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Asbestos exposure and cancer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Asbestos-related diseases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Latency period between exposure and disease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Descriptive epidemiology of asbestos-related disease</a:t>
            </a:r>
          </a:p>
        </p:txBody>
      </p:sp>
    </p:spTree>
    <p:extLst>
      <p:ext uri="{BB962C8B-B14F-4D97-AF65-F5344CB8AC3E}">
        <p14:creationId xmlns:p14="http://schemas.microsoft.com/office/powerpoint/2010/main" val="2168528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Under reporting of malignant mesothelioma data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Some food for thought….</a:t>
            </a: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Do you think these WHO incidence and mortality data under represent the ‘true’ burden of malignant mesothelioma in the Philippines?</a:t>
            </a: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If so, by how much?</a:t>
            </a:r>
          </a:p>
          <a:p>
            <a:pPr marL="0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What can you do to provide more accurate data from cancer registries and death certificates?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9645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35880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Asbestos exposure and cancer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82654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Asbestos as carcinogenic agent as defined by IARC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29" y="1690688"/>
            <a:ext cx="3363370" cy="4273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021" y="1634811"/>
            <a:ext cx="3878905" cy="432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7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IARC Summary of evidence: asbestos and cancer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72376" y="2510582"/>
            <a:ext cx="8447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1" indent="0" algn="ctr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“There is sufficient evidence in humans for the carcinogenicity of all forms of asbestos (chrysotile, crocidolite, amosite, tremolite,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actinolite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, and anthophyllite). Asbestos causes mesothelioma and cancer of the lung, larynx, and ovary.”</a:t>
            </a:r>
          </a:p>
        </p:txBody>
      </p:sp>
    </p:spTree>
    <p:extLst>
      <p:ext uri="{BB962C8B-B14F-4D97-AF65-F5344CB8AC3E}">
        <p14:creationId xmlns:p14="http://schemas.microsoft.com/office/powerpoint/2010/main" val="1002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Asbestos as a carcinogen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5554" y="2374675"/>
            <a:ext cx="8447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1" indent="0" algn="ctr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“All forms of asbestos including chrysotile asbestos are carcinogenic. To prevent future generations from these avoidable cancers, it is time for governments in asbestos-producing and consuming countries to heed the WHO's advice and stop the use of all forms of asbestos.”</a:t>
            </a:r>
          </a:p>
          <a:p>
            <a:pPr marL="177800" lvl="1" indent="0" algn="ctr"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0" algn="ctr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Dr Maria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Neira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, Director, Public Health and Environment, </a:t>
            </a:r>
          </a:p>
          <a:p>
            <a:pPr marL="177800" lvl="1" indent="0" algn="ctr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</a:t>
            </a:r>
          </a:p>
          <a:p>
            <a:pPr marL="177800" lvl="1" indent="0" algn="ctr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10 February 2014</a:t>
            </a:r>
          </a:p>
        </p:txBody>
      </p:sp>
    </p:spTree>
    <p:extLst>
      <p:ext uri="{BB962C8B-B14F-4D97-AF65-F5344CB8AC3E}">
        <p14:creationId xmlns:p14="http://schemas.microsoft.com/office/powerpoint/2010/main" val="197164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Asbestos-related diseases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259005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Asbestos exposure and disease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3455" y="2810421"/>
            <a:ext cx="127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0194" y="2794024"/>
            <a:ext cx="183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Non-cancer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8648" y="1725781"/>
            <a:ext cx="272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Asbestos exposure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112" y="4062768"/>
            <a:ext cx="1619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Malignant mesothelioma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0571" y="4096392"/>
            <a:ext cx="1619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Asbestos-related lung cancer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1608" y="4068209"/>
            <a:ext cx="1619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Asbestosis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22712" y="4068209"/>
            <a:ext cx="1619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Pleural plaques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01720" y="4136729"/>
            <a:ext cx="1619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Asbestos-related laryngeal cancer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52868" y="4136729"/>
            <a:ext cx="1619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Asbestos-related ovarian cancer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386296" y="2256401"/>
            <a:ext cx="1172725" cy="577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11815" y="2256401"/>
            <a:ext cx="1346480" cy="736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450730" y="3284017"/>
            <a:ext cx="1172725" cy="577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0"/>
          </p:cNvCxnSpPr>
          <p:nvPr/>
        </p:nvCxnSpPr>
        <p:spPr>
          <a:xfrm flipH="1">
            <a:off x="8071338" y="3284017"/>
            <a:ext cx="394396" cy="7841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144000" y="3294826"/>
            <a:ext cx="612949" cy="767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800141" y="3337839"/>
            <a:ext cx="264186" cy="676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58580" y="3320660"/>
            <a:ext cx="414078" cy="663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05486" y="3284017"/>
            <a:ext cx="1253841" cy="759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93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Global burden of disease (GBD) data for Australia, 1990 to 2016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62" y="1591732"/>
            <a:ext cx="9667367" cy="50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9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854</Words>
  <Application>Microsoft Office PowerPoint</Application>
  <PresentationFormat>Widescreen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Introduction: a public health perspective on asbestos-related diseases </vt:lpstr>
      <vt:lpstr>Four key concepts</vt:lpstr>
      <vt:lpstr>Asbestos exposure and cancer</vt:lpstr>
      <vt:lpstr>Asbestos as carcinogenic agent as defined by IARC</vt:lpstr>
      <vt:lpstr>IARC Summary of evidence: asbestos and cancer </vt:lpstr>
      <vt:lpstr>Asbestos as a carcinogen </vt:lpstr>
      <vt:lpstr>Asbestos-related diseases</vt:lpstr>
      <vt:lpstr>Asbestos exposure and disease </vt:lpstr>
      <vt:lpstr>Global burden of disease (GBD) data for Australia, 1990 to 2016</vt:lpstr>
      <vt:lpstr>Latency period</vt:lpstr>
      <vt:lpstr>The public health perspective of asbestos-related diseases</vt:lpstr>
      <vt:lpstr>Example of gap between peaks in asbestos consumption and asbestos-related disease in the population </vt:lpstr>
      <vt:lpstr>Descriptive epidemiology</vt:lpstr>
      <vt:lpstr>Common population-based descriptive epidemiology metrics</vt:lpstr>
      <vt:lpstr>What do we know about the descriptive epidemiology of malignant mesothelioma? </vt:lpstr>
      <vt:lpstr>Group exercise – incidence data for the Philippines </vt:lpstr>
      <vt:lpstr>Answer– incidence data </vt:lpstr>
      <vt:lpstr>Group exercise – mortality data for the Philippines </vt:lpstr>
      <vt:lpstr>Answer– mortality data </vt:lpstr>
      <vt:lpstr>Under reporting of malignant mesothelioma data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Soeberg</dc:creator>
  <cp:lastModifiedBy>Matthew Soeberg</cp:lastModifiedBy>
  <cp:revision>12</cp:revision>
  <dcterms:created xsi:type="dcterms:W3CDTF">2019-06-18T10:15:42Z</dcterms:created>
  <dcterms:modified xsi:type="dcterms:W3CDTF">2019-06-23T09:20:30Z</dcterms:modified>
</cp:coreProperties>
</file>